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12" autoAdjust="0"/>
  </p:normalViewPr>
  <p:slideViewPr>
    <p:cSldViewPr>
      <p:cViewPr varScale="1">
        <p:scale>
          <a:sx n="74" d="100"/>
          <a:sy n="74" d="100"/>
        </p:scale>
        <p:origin x="901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28B072D1-414E-4076-B274-7117FA1B0F8A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F44E8F31-D7E2-4FB3-BD0A-DF8A1E83D5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9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90"/>
            <a:ext cx="550545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2BA6DCE-647B-481B-A5AB-3EA1F398FB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6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CCE2C2-25FD-43BF-BB69-7EE8BE730FA0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65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B005CC-2296-4B91-BF39-A679E67C7BFB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98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1A3171-E224-415E-BB85-098A612DFEB4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82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8F4CBA-7314-43CB-A37A-0267E896CE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79F5DA-9E2B-4648-B114-8CD3377D1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23651E-A4EE-431D-AACF-DF07718C7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FED9F8-6421-49CE-BD85-DF917EEA0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466BC9A-87D4-4078-9AA2-2E6544162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E9A3519-D472-4E1F-96CF-2A62AA766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D27E1-6451-4F07-BCEA-89493AB1B2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04C4-E2C6-45D3-9881-E1C8E5287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FFBF6-196D-44DE-93D4-CDCB33321B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CFEA3-83C4-4DB7-BC39-BB42F1FD54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C7FB8-6D1B-4C67-B743-7ACAA5A63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0F525-A3D7-453F-901B-92F6E5726F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4EFD23-915B-4817-AF28-EA5B2F2DD9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46A08-9B86-4818-A35B-C544485EC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9AEB3F4-548D-4463-8CA8-742FB8E3C0E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202a</a:t>
            </a:r>
            <a:br>
              <a:rPr lang="en-US" sz="4000" dirty="0"/>
            </a:br>
            <a:r>
              <a:rPr lang="en-US" sz="4000" dirty="0"/>
              <a:t>Advanced Psychological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November 5</a:t>
            </a:r>
            <a:r>
              <a:rPr lang="en-US"/>
              <a:t>, 2020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Analogue of the pooled </a:t>
            </a:r>
            <a:br>
              <a:rPr lang="en-US" sz="4000" dirty="0"/>
            </a:br>
            <a:r>
              <a:rPr lang="en-US" sz="4000" dirty="0"/>
              <a:t>variance estimate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US" sz="2800" dirty="0"/>
              <a:t>When we dealt with the </a:t>
            </a:r>
            <a:r>
              <a:rPr lang="en-US" sz="2800" i="1" dirty="0"/>
              <a:t>t</a:t>
            </a:r>
            <a:r>
              <a:rPr lang="en-US" sz="2800" dirty="0"/>
              <a:t> test, we pooled variance using a weighted average of the variance estimate in each group.</a:t>
            </a:r>
          </a:p>
          <a:p>
            <a:r>
              <a:rPr lang="en-US" sz="2800" dirty="0"/>
              <a:t>This is easily modified to accommodate more than two groups:</a:t>
            </a:r>
          </a:p>
          <a:p>
            <a:pPr>
              <a:buFontTx/>
              <a:buNone/>
            </a:pPr>
            <a:endParaRPr lang="en-US" sz="2800" dirty="0"/>
          </a:p>
        </p:txBody>
      </p:sp>
      <p:graphicFrame>
        <p:nvGraphicFramePr>
          <p:cNvPr id="18534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02672043"/>
              </p:ext>
            </p:extLst>
          </p:nvPr>
        </p:nvGraphicFramePr>
        <p:xfrm>
          <a:off x="2463800" y="4165600"/>
          <a:ext cx="35306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58" name="Equation" r:id="rId3" imgW="1993680" imgH="558720" progId="Equation.3">
                  <p:embed/>
                </p:oleObj>
              </mc:Choice>
              <mc:Fallback>
                <p:oleObj name="Equation" r:id="rId3" imgW="1993680" imgH="55872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4165600"/>
                        <a:ext cx="3530600" cy="989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Variance estimate based on the Central Limit Theorem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 dirty="0"/>
              <a:t>The CLT says that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If we substitute sample estimates and do a little algebra, this becomes</a:t>
            </a:r>
          </a:p>
          <a:p>
            <a:pPr>
              <a:buFontTx/>
              <a:buNone/>
            </a:pP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87396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84790604"/>
              </p:ext>
            </p:extLst>
          </p:nvPr>
        </p:nvGraphicFramePr>
        <p:xfrm>
          <a:off x="2819400" y="2082800"/>
          <a:ext cx="20574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7" name="Equation" r:id="rId3" imgW="660240" imgH="419040" progId="Equation.3">
                  <p:embed/>
                </p:oleObj>
              </mc:Choice>
              <mc:Fallback>
                <p:oleObj name="Equation" r:id="rId3" imgW="66024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082800"/>
                        <a:ext cx="2057400" cy="1304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7398" name="Object 6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525641009"/>
              </p:ext>
            </p:extLst>
          </p:nvPr>
        </p:nvGraphicFramePr>
        <p:xfrm>
          <a:off x="2819400" y="4775200"/>
          <a:ext cx="20605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7418" name="Equation" r:id="rId5" imgW="698400" imgH="241200" progId="Equation.3">
                  <p:embed/>
                </p:oleObj>
              </mc:Choice>
              <mc:Fallback>
                <p:oleObj name="Equation" r:id="rId5" imgW="69840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775200"/>
                        <a:ext cx="2060575" cy="711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Variance estimate based on the Central Limit Theorem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That idea leads to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190468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04623970"/>
              </p:ext>
            </p:extLst>
          </p:nvPr>
        </p:nvGraphicFramePr>
        <p:xfrm>
          <a:off x="1854200" y="2416175"/>
          <a:ext cx="39862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0478" name="Equation" r:id="rId3" imgW="2057400" imgH="469800" progId="Equation.3">
                  <p:embed/>
                </p:oleObj>
              </mc:Choice>
              <mc:Fallback>
                <p:oleObj name="Equation" r:id="rId3" imgW="2057400" imgH="469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4200" y="2416175"/>
                        <a:ext cx="3986213" cy="911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Illustration with example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Massed practice: </a:t>
            </a:r>
          </a:p>
          <a:p>
            <a:pPr lvl="1"/>
            <a:r>
              <a:rPr lang="en-US" dirty="0"/>
              <a:t>mean = 55.125, variance = 925.839286</a:t>
            </a:r>
          </a:p>
          <a:p>
            <a:r>
              <a:rPr lang="en-US" dirty="0"/>
              <a:t>Spaced practice:</a:t>
            </a:r>
          </a:p>
          <a:p>
            <a:pPr lvl="1"/>
            <a:r>
              <a:rPr lang="en-US" dirty="0"/>
              <a:t>mean = 94.000, variance = 936.857143</a:t>
            </a:r>
          </a:p>
          <a:p>
            <a:r>
              <a:rPr lang="en-US" dirty="0"/>
              <a:t>No practice:</a:t>
            </a:r>
          </a:p>
          <a:p>
            <a:pPr lvl="1"/>
            <a:r>
              <a:rPr lang="en-US" dirty="0"/>
              <a:t>Mean = 112.625, variance = 1668.26786</a:t>
            </a:r>
          </a:p>
          <a:p>
            <a:r>
              <a:rPr lang="en-US" dirty="0"/>
              <a:t>In each case, </a:t>
            </a:r>
            <a:r>
              <a:rPr lang="en-US" i="1" dirty="0"/>
              <a:t>n</a:t>
            </a:r>
            <a:r>
              <a:rPr lang="en-US" dirty="0"/>
              <a:t> = 8.</a:t>
            </a:r>
          </a:p>
          <a:p>
            <a:pPr lvl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Organizing the information</a:t>
            </a:r>
          </a:p>
        </p:txBody>
      </p:sp>
      <p:graphicFrame>
        <p:nvGraphicFramePr>
          <p:cNvPr id="193625" name="Group 8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0774334"/>
              </p:ext>
            </p:extLst>
          </p:nvPr>
        </p:nvGraphicFramePr>
        <p:xfrm>
          <a:off x="457200" y="1600200"/>
          <a:ext cx="8229600" cy="4525964"/>
        </p:xfrm>
        <a:graphic>
          <a:graphicData uri="http://schemas.openxmlformats.org/drawingml/2006/table">
            <a:tbl>
              <a:tblPr/>
              <a:tblGrid>
                <a:gridCol w="1646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9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827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623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Source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df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MS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Between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13771.75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6885.875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5.85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Within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24716.75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1176.988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38488.5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Assumptions of the ANOVA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Independence between groups</a:t>
            </a:r>
          </a:p>
          <a:p>
            <a:r>
              <a:rPr lang="en-US" dirty="0"/>
              <a:t>Independence within groups</a:t>
            </a:r>
          </a:p>
          <a:p>
            <a:r>
              <a:rPr lang="en-US" dirty="0" err="1"/>
              <a:t>Homoscedastic</a:t>
            </a:r>
            <a:r>
              <a:rPr lang="en-US" dirty="0"/>
              <a:t> populations</a:t>
            </a:r>
          </a:p>
          <a:p>
            <a:r>
              <a:rPr lang="en-US" dirty="0"/>
              <a:t>Normal populations</a:t>
            </a:r>
          </a:p>
          <a:p>
            <a:r>
              <a:rPr lang="en-US"/>
              <a:t>In other words, the assumptions are identical to those of the </a:t>
            </a:r>
            <a:r>
              <a:rPr lang="en-US" i="1"/>
              <a:t>t</a:t>
            </a:r>
            <a:r>
              <a:rPr lang="en-US"/>
              <a:t> test, generalized to more than two groups.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for Today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Continuing multiple regression</a:t>
            </a:r>
          </a:p>
          <a:p>
            <a:r>
              <a:rPr lang="en-US" dirty="0"/>
              <a:t>ANOVA: the traditional approach</a:t>
            </a:r>
          </a:p>
          <a:p>
            <a:r>
              <a:rPr lang="en-US" dirty="0"/>
              <a:t>ANOVA in R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Added variable plots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What part of </a:t>
            </a:r>
            <a:r>
              <a:rPr lang="en-US" i="1"/>
              <a:t>Neuroticism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Neuroticism</a:t>
            </a:r>
            <a:r>
              <a:rPr lang="en-US"/>
              <a:t> on </a:t>
            </a:r>
            <a:r>
              <a:rPr lang="en-US" i="1"/>
              <a:t>Depression.</a:t>
            </a:r>
          </a:p>
          <a:p>
            <a:pPr eaLnBrk="1" hangingPunct="1"/>
            <a:r>
              <a:rPr lang="en-US"/>
              <a:t>What part of </a:t>
            </a:r>
            <a:r>
              <a:rPr lang="en-US" i="1"/>
              <a:t>Agreeability</a:t>
            </a:r>
            <a:r>
              <a:rPr lang="en-US"/>
              <a:t> cannot be predicted by </a:t>
            </a:r>
            <a:r>
              <a:rPr lang="en-US" i="1"/>
              <a:t>Depression</a:t>
            </a:r>
            <a:r>
              <a:rPr lang="en-US"/>
              <a:t>?  </a:t>
            </a:r>
          </a:p>
          <a:p>
            <a:pPr eaLnBrk="1" hangingPunct="1"/>
            <a:r>
              <a:rPr lang="en-US"/>
              <a:t>The residuals from the regression of </a:t>
            </a:r>
            <a:r>
              <a:rPr lang="en-US" i="1"/>
              <a:t>Agreeability </a:t>
            </a:r>
            <a:r>
              <a:rPr lang="en-US"/>
              <a:t>on </a:t>
            </a:r>
            <a:r>
              <a:rPr lang="en-US" i="1"/>
              <a:t>Depression.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9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Added variable plots (cont.)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added variable plot looks at the relationship between those two sets of residuals.</a:t>
            </a:r>
          </a:p>
          <a:p>
            <a:pPr eaLnBrk="1" hangingPunct="1"/>
            <a:r>
              <a:rPr lang="en-US" dirty="0"/>
              <a:t>So does multiple regression.</a:t>
            </a:r>
          </a:p>
          <a:p>
            <a:pPr eaLnBrk="1" hangingPunct="1"/>
            <a:r>
              <a:rPr lang="en-US" dirty="0"/>
              <a:t>Doing AV plots in </a:t>
            </a:r>
            <a:r>
              <a:rPr lang="en-US" i="1" dirty="0"/>
              <a:t>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70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Interpretation of multiple regression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Multiple regression, just like simple regression, is a model for the conditional mean.</a:t>
            </a:r>
          </a:p>
          <a:p>
            <a:pPr eaLnBrk="1" hangingPunct="1"/>
            <a:r>
              <a:rPr lang="en-US" dirty="0"/>
              <a:t>A slope in multiple regression represents change in conditional mean associated with a one-unit change in the predictor…</a:t>
            </a:r>
          </a:p>
          <a:p>
            <a:pPr eaLnBrk="1" hangingPunct="1"/>
            <a:r>
              <a:rPr lang="en-US" dirty="0"/>
              <a:t>…while holding constant the other predictors.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07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9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Interpretation of multiple regression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added variable plot gives us a way of understanding what it means to “hold constant” some variables.</a:t>
            </a:r>
          </a:p>
          <a:p>
            <a:pPr eaLnBrk="1" hangingPunct="1"/>
            <a:r>
              <a:rPr lang="en-US" dirty="0"/>
              <a:t>In multiple regression, we look at the predictive ability of each predictor variable…</a:t>
            </a:r>
          </a:p>
          <a:p>
            <a:pPr eaLnBrk="1" hangingPunct="1"/>
            <a:r>
              <a:rPr lang="en-US" dirty="0"/>
              <a:t>…after quite literally removing the effects of the other predictors.</a:t>
            </a:r>
          </a:p>
        </p:txBody>
      </p:sp>
    </p:spTree>
    <p:extLst>
      <p:ext uri="{BB962C8B-B14F-4D97-AF65-F5344CB8AC3E}">
        <p14:creationId xmlns:p14="http://schemas.microsoft.com/office/powerpoint/2010/main" val="1721561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for inference in multiple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relationships between predictors and the dependent variable must be linear.</a:t>
            </a:r>
          </a:p>
          <a:p>
            <a:r>
              <a:rPr lang="en-US" dirty="0"/>
              <a:t>The errors must be independent.</a:t>
            </a:r>
          </a:p>
          <a:p>
            <a:r>
              <a:rPr lang="en-US" dirty="0"/>
              <a:t>The errors must be </a:t>
            </a:r>
            <a:r>
              <a:rPr lang="en-US" dirty="0" err="1"/>
              <a:t>homoscedastic</a:t>
            </a:r>
            <a:r>
              <a:rPr lang="en-US" dirty="0"/>
              <a:t>.</a:t>
            </a:r>
          </a:p>
          <a:p>
            <a:r>
              <a:rPr lang="en-US" dirty="0"/>
              <a:t>The errors must be normally distributed.</a:t>
            </a:r>
          </a:p>
          <a:p>
            <a:r>
              <a:rPr lang="en-US" dirty="0"/>
              <a:t>In other words, the assumptions for multiple regression are essentially the same as for simple regression.</a:t>
            </a:r>
          </a:p>
        </p:txBody>
      </p:sp>
    </p:spTree>
    <p:extLst>
      <p:ext uri="{BB962C8B-B14F-4D97-AF65-F5344CB8AC3E}">
        <p14:creationId xmlns:p14="http://schemas.microsoft.com/office/powerpoint/2010/main" val="38471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ANOVA: the Traditional Approach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 motivating example</a:t>
            </a:r>
          </a:p>
          <a:p>
            <a:pPr lvl="1">
              <a:lnSpc>
                <a:spcPct val="90000"/>
              </a:lnSpc>
            </a:pPr>
            <a:r>
              <a:rPr lang="en-US"/>
              <a:t>Speed with which math problems are performed</a:t>
            </a:r>
          </a:p>
          <a:p>
            <a:pPr lvl="1">
              <a:lnSpc>
                <a:spcPct val="90000"/>
              </a:lnSpc>
            </a:pPr>
            <a:r>
              <a:rPr lang="en-US"/>
              <a:t>Three practice conditions: massed, spaced, none</a:t>
            </a:r>
          </a:p>
          <a:p>
            <a:pPr>
              <a:lnSpc>
                <a:spcPct val="90000"/>
              </a:lnSpc>
            </a:pPr>
            <a:r>
              <a:rPr lang="en-US"/>
              <a:t>The multiple testing problem</a:t>
            </a:r>
          </a:p>
          <a:p>
            <a:pPr>
              <a:lnSpc>
                <a:spcPct val="90000"/>
              </a:lnSpc>
            </a:pPr>
            <a:r>
              <a:rPr lang="en-US"/>
              <a:t>A way out:</a:t>
            </a:r>
          </a:p>
          <a:p>
            <a:pPr lvl="1">
              <a:lnSpc>
                <a:spcPct val="90000"/>
              </a:lnSpc>
            </a:pPr>
            <a:r>
              <a:rPr lang="en-US"/>
              <a:t>first, ask if </a:t>
            </a:r>
            <a:r>
              <a:rPr lang="en-US" i="1"/>
              <a:t>any </a:t>
            </a:r>
            <a:r>
              <a:rPr lang="en-US"/>
              <a:t>means differ</a:t>
            </a:r>
          </a:p>
          <a:p>
            <a:pPr lvl="1">
              <a:lnSpc>
                <a:spcPct val="90000"/>
              </a:lnSpc>
            </a:pPr>
            <a:r>
              <a:rPr lang="en-US" i="1"/>
              <a:t>then</a:t>
            </a:r>
            <a:r>
              <a:rPr lang="en-US"/>
              <a:t> worry about which means differ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ANOVA works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Logic: develop two ways of estimating variance:</a:t>
            </a:r>
          </a:p>
          <a:p>
            <a:pPr lvl="1"/>
            <a:r>
              <a:rPr lang="en-US" dirty="0"/>
              <a:t>one that always makes sense (given some assumptions)</a:t>
            </a:r>
          </a:p>
          <a:p>
            <a:pPr lvl="1"/>
            <a:r>
              <a:rPr lang="en-US" dirty="0"/>
              <a:t>one that depends on the null hypothesis</a:t>
            </a:r>
          </a:p>
          <a:p>
            <a:r>
              <a:rPr lang="en-US" dirty="0"/>
              <a:t>Analogue of the pooled variance estimate</a:t>
            </a:r>
          </a:p>
          <a:p>
            <a:r>
              <a:rPr lang="en-US" dirty="0"/>
              <a:t>Variance estimate based on the Central Limit Theorem</a:t>
            </a:r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</TotalTime>
  <Words>512</Words>
  <Application>Microsoft Office PowerPoint</Application>
  <PresentationFormat>On-screen Show (4:3)</PresentationFormat>
  <Paragraphs>90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Default Design</vt:lpstr>
      <vt:lpstr>Equation</vt:lpstr>
      <vt:lpstr>Psychology 202a Advanced Psychological Statistics</vt:lpstr>
      <vt:lpstr>The Plan for Today</vt:lpstr>
      <vt:lpstr>Added variable plots</vt:lpstr>
      <vt:lpstr>Added variable plots (cont.)</vt:lpstr>
      <vt:lpstr>Interpretation of multiple regression</vt:lpstr>
      <vt:lpstr>Interpretation of multiple regression</vt:lpstr>
      <vt:lpstr>Assumptions for inference in multiple regression</vt:lpstr>
      <vt:lpstr>ANOVA: the Traditional Approach</vt:lpstr>
      <vt:lpstr>How ANOVA works</vt:lpstr>
      <vt:lpstr>Analogue of the pooled  variance estimate</vt:lpstr>
      <vt:lpstr>Variance estimate based on the Central Limit Theorem</vt:lpstr>
      <vt:lpstr>Variance estimate based on the Central Limit Theorem</vt:lpstr>
      <vt:lpstr>Illustration with example</vt:lpstr>
      <vt:lpstr>Organizing the information</vt:lpstr>
      <vt:lpstr>Assumptions of the ANOVA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51</cp:revision>
  <cp:lastPrinted>2018-11-01T20:09:16Z</cp:lastPrinted>
  <dcterms:created xsi:type="dcterms:W3CDTF">2007-01-07T21:57:11Z</dcterms:created>
  <dcterms:modified xsi:type="dcterms:W3CDTF">2020-11-05T20:16:54Z</dcterms:modified>
</cp:coreProperties>
</file>